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9" r:id="rId5"/>
    <p:sldId id="261" r:id="rId6"/>
    <p:sldId id="258" r:id="rId7"/>
    <p:sldId id="262" r:id="rId8"/>
    <p:sldId id="263" r:id="rId9"/>
    <p:sldId id="269" r:id="rId10"/>
    <p:sldId id="270" r:id="rId11"/>
    <p:sldId id="264" r:id="rId12"/>
    <p:sldId id="265" r:id="rId13"/>
    <p:sldId id="266" r:id="rId14"/>
    <p:sldId id="267" r:id="rId15"/>
    <p:sldId id="268"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9" autoAdjust="0"/>
    <p:restoredTop sz="94660"/>
  </p:normalViewPr>
  <p:slideViewPr>
    <p:cSldViewPr snapToGrid="0">
      <p:cViewPr varScale="1">
        <p:scale>
          <a:sx n="86" d="100"/>
          <a:sy n="86" d="100"/>
        </p:scale>
        <p:origin x="76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8/13/2018</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8/13/2018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8/13/2018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8/13/2018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8/13/2018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8/13/2018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8/13/2018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8/13/2018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8/13/2018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8/13/2018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8/13/2018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8/13/2018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8/13/2018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8/13/2018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Safety and Security at WCCC</a:t>
            </a:r>
            <a:endParaRPr lang="en-US" dirty="0"/>
          </a:p>
        </p:txBody>
      </p:sp>
      <p:sp>
        <p:nvSpPr>
          <p:cNvPr id="3" name="Subtitle 2"/>
          <p:cNvSpPr>
            <a:spLocks noGrp="1"/>
          </p:cNvSpPr>
          <p:nvPr>
            <p:ph type="subTitle" idx="1"/>
          </p:nvPr>
        </p:nvSpPr>
        <p:spPr/>
        <p:txBody>
          <a:bodyPr/>
          <a:lstStyle/>
          <a:p>
            <a:r>
              <a:rPr lang="en-US" dirty="0" smtClean="0"/>
              <a:t>2018 orientation presentation</a:t>
            </a:r>
            <a:endParaRPr lang="en-US" dirty="0"/>
          </a:p>
        </p:txBody>
      </p:sp>
    </p:spTree>
    <p:extLst>
      <p:ext uri="{BB962C8B-B14F-4D97-AF65-F5344CB8AC3E}">
        <p14:creationId xmlns:p14="http://schemas.microsoft.com/office/powerpoint/2010/main" val="4284058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1263469" y="149324"/>
            <a:ext cx="9229828" cy="5281708"/>
          </a:xfrm>
          <a:prstGeom prst="rect">
            <a:avLst/>
          </a:prstGeom>
        </p:spPr>
      </p:pic>
    </p:spTree>
    <p:extLst>
      <p:ext uri="{BB962C8B-B14F-4D97-AF65-F5344CB8AC3E}">
        <p14:creationId xmlns:p14="http://schemas.microsoft.com/office/powerpoint/2010/main" val="3900492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Common sense parking</a:t>
            </a:r>
            <a:endParaRPr lang="en-US" dirty="0"/>
          </a:p>
        </p:txBody>
      </p:sp>
      <p:sp>
        <p:nvSpPr>
          <p:cNvPr id="3" name="Content Placeholder 2"/>
          <p:cNvSpPr>
            <a:spLocks noGrp="1"/>
          </p:cNvSpPr>
          <p:nvPr>
            <p:ph sz="quarter" idx="13"/>
          </p:nvPr>
        </p:nvSpPr>
        <p:spPr>
          <a:xfrm>
            <a:off x="267629" y="1951463"/>
            <a:ext cx="10812879" cy="3367669"/>
          </a:xfrm>
        </p:spPr>
        <p:txBody>
          <a:bodyPr>
            <a:noAutofit/>
          </a:bodyPr>
          <a:lstStyle/>
          <a:p>
            <a:r>
              <a:rPr lang="en-US" sz="2800" dirty="0" smtClean="0"/>
              <a:t>Be careful pulling in and turning out of driveway &amp; parking areas</a:t>
            </a:r>
          </a:p>
          <a:p>
            <a:r>
              <a:rPr lang="en-US" sz="2800" dirty="0" smtClean="0"/>
              <a:t>If you are taking late afternoon or evening classes, try to park in the main lot where lighting is better</a:t>
            </a:r>
          </a:p>
          <a:p>
            <a:r>
              <a:rPr lang="en-US" sz="2800" dirty="0" smtClean="0"/>
              <a:t>Use cross walks (especially during class changeover period)</a:t>
            </a:r>
          </a:p>
          <a:p>
            <a:r>
              <a:rPr lang="en-US" sz="2800" dirty="0" smtClean="0"/>
              <a:t>Please let security know if there are any issues</a:t>
            </a:r>
            <a:endParaRPr lang="en-US" sz="2800" dirty="0"/>
          </a:p>
        </p:txBody>
      </p:sp>
    </p:spTree>
    <p:extLst>
      <p:ext uri="{BB962C8B-B14F-4D97-AF65-F5344CB8AC3E}">
        <p14:creationId xmlns:p14="http://schemas.microsoft.com/office/powerpoint/2010/main" val="2775097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Safety inside the building</a:t>
            </a:r>
            <a:endParaRPr lang="en-US" dirty="0"/>
          </a:p>
        </p:txBody>
      </p:sp>
      <p:sp>
        <p:nvSpPr>
          <p:cNvPr id="3" name="Content Placeholder 2"/>
          <p:cNvSpPr>
            <a:spLocks noGrp="1"/>
          </p:cNvSpPr>
          <p:nvPr>
            <p:ph sz="quarter" idx="13"/>
          </p:nvPr>
        </p:nvSpPr>
        <p:spPr/>
        <p:txBody>
          <a:bodyPr>
            <a:noAutofit/>
          </a:bodyPr>
          <a:lstStyle/>
          <a:p>
            <a:r>
              <a:rPr lang="en-US" sz="2800" dirty="0" smtClean="0"/>
              <a:t>Security guard is stationed at the entrance.  Melvin Warren, Security Coordinator, also is often available up front</a:t>
            </a:r>
          </a:p>
          <a:p>
            <a:r>
              <a:rPr lang="en-US" sz="2800" dirty="0" smtClean="0"/>
              <a:t>All students and employees will enter through the main door for safety purposes</a:t>
            </a:r>
          </a:p>
          <a:p>
            <a:r>
              <a:rPr lang="en-US" sz="2800" dirty="0" smtClean="0"/>
              <a:t>There are security cameras throughout the building.  We will be updating our system during the fall semester with improved cameras</a:t>
            </a:r>
            <a:endParaRPr lang="en-US" sz="2800" dirty="0"/>
          </a:p>
        </p:txBody>
      </p:sp>
    </p:spTree>
    <p:extLst>
      <p:ext uri="{BB962C8B-B14F-4D97-AF65-F5344CB8AC3E}">
        <p14:creationId xmlns:p14="http://schemas.microsoft.com/office/powerpoint/2010/main" val="2165748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info</a:t>
            </a:r>
            <a:endParaRPr lang="en-US" dirty="0"/>
          </a:p>
        </p:txBody>
      </p:sp>
      <p:sp>
        <p:nvSpPr>
          <p:cNvPr id="3" name="Content Placeholder 2"/>
          <p:cNvSpPr>
            <a:spLocks noGrp="1"/>
          </p:cNvSpPr>
          <p:nvPr>
            <p:ph sz="quarter" idx="13"/>
          </p:nvPr>
        </p:nvSpPr>
        <p:spPr>
          <a:xfrm>
            <a:off x="390293" y="1951463"/>
            <a:ext cx="11084311" cy="3490331"/>
          </a:xfrm>
        </p:spPr>
        <p:txBody>
          <a:bodyPr>
            <a:normAutofit lnSpcReduction="10000"/>
          </a:bodyPr>
          <a:lstStyle/>
          <a:p>
            <a:r>
              <a:rPr lang="en-US" sz="2800" dirty="0" smtClean="0"/>
              <a:t>Each year </a:t>
            </a:r>
            <a:r>
              <a:rPr lang="en-US" sz="2800" dirty="0" err="1" smtClean="0"/>
              <a:t>wccc</a:t>
            </a:r>
            <a:r>
              <a:rPr lang="en-US" sz="2800" dirty="0" smtClean="0"/>
              <a:t> must report crime statistics to the federal government.  Our reports have consistently shown  </a:t>
            </a:r>
            <a:r>
              <a:rPr lang="en-US" sz="4000" u="sng" dirty="0" smtClean="0">
                <a:solidFill>
                  <a:srgbClr val="FF0000"/>
                </a:solidFill>
              </a:rPr>
              <a:t>0</a:t>
            </a:r>
            <a:r>
              <a:rPr lang="en-US" sz="2800" dirty="0" smtClean="0"/>
              <a:t>  reportable incidents on campus.  Lets keep it that way.</a:t>
            </a:r>
          </a:p>
          <a:p>
            <a:r>
              <a:rPr lang="en-US" sz="2800" dirty="0" smtClean="0"/>
              <a:t>Visitors are allowed in public spaces only (unless invited]</a:t>
            </a:r>
          </a:p>
          <a:p>
            <a:r>
              <a:rPr lang="en-US" sz="2800" dirty="0" smtClean="0"/>
              <a:t>You may see either Washington police or state police on campus periodically.  They do occasional patrols of our campus</a:t>
            </a:r>
            <a:endParaRPr lang="en-US" sz="2800" dirty="0"/>
          </a:p>
        </p:txBody>
      </p:sp>
    </p:spTree>
    <p:extLst>
      <p:ext uri="{BB962C8B-B14F-4D97-AF65-F5344CB8AC3E}">
        <p14:creationId xmlns:p14="http://schemas.microsoft.com/office/powerpoint/2010/main" val="61625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safety tip</a:t>
            </a:r>
            <a:endParaRPr lang="en-US" dirty="0"/>
          </a:p>
        </p:txBody>
      </p:sp>
      <p:sp>
        <p:nvSpPr>
          <p:cNvPr id="3" name="Content Placeholder 2"/>
          <p:cNvSpPr>
            <a:spLocks noGrp="1"/>
          </p:cNvSpPr>
          <p:nvPr>
            <p:ph sz="quarter" idx="13"/>
          </p:nvPr>
        </p:nvSpPr>
        <p:spPr>
          <a:xfrm>
            <a:off x="334537" y="2063396"/>
            <a:ext cx="11351941" cy="3356097"/>
          </a:xfrm>
        </p:spPr>
        <p:txBody>
          <a:bodyPr>
            <a:normAutofit/>
          </a:bodyPr>
          <a:lstStyle/>
          <a:p>
            <a:r>
              <a:rPr lang="en-US" sz="2800" dirty="0" smtClean="0"/>
              <a:t>Don’t leave items unattended (especially purses or backpacks]</a:t>
            </a:r>
          </a:p>
          <a:p>
            <a:r>
              <a:rPr lang="en-US" sz="2800" dirty="0" smtClean="0"/>
              <a:t>Lock your car and do not leave valuable items in open site</a:t>
            </a:r>
          </a:p>
          <a:p>
            <a:r>
              <a:rPr lang="en-US" sz="2800" dirty="0" smtClean="0"/>
              <a:t>If you feel uncomfortable walking out at night, ask security for help</a:t>
            </a:r>
          </a:p>
          <a:p>
            <a:r>
              <a:rPr lang="en-US" sz="2800" dirty="0" smtClean="0"/>
              <a:t>In addition to security, there is always an evening administrator here        in until 7:30 to help you</a:t>
            </a:r>
            <a:endParaRPr lang="en-US" dirty="0"/>
          </a:p>
        </p:txBody>
      </p:sp>
    </p:spTree>
    <p:extLst>
      <p:ext uri="{BB962C8B-B14F-4D97-AF65-F5344CB8AC3E}">
        <p14:creationId xmlns:p14="http://schemas.microsoft.com/office/powerpoint/2010/main" val="443525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53517" y="959004"/>
            <a:ext cx="8493010" cy="3535517"/>
          </a:xfrm>
        </p:spPr>
      </p:pic>
    </p:spTree>
    <p:extLst>
      <p:ext uri="{BB962C8B-B14F-4D97-AF65-F5344CB8AC3E}">
        <p14:creationId xmlns:p14="http://schemas.microsoft.com/office/powerpoint/2010/main" val="3639407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go:</a:t>
            </a:r>
            <a:endParaRPr lang="en-US" dirty="0"/>
          </a:p>
        </p:txBody>
      </p:sp>
      <p:sp>
        <p:nvSpPr>
          <p:cNvPr id="3" name="Content Placeholder 2"/>
          <p:cNvSpPr>
            <a:spLocks noGrp="1"/>
          </p:cNvSpPr>
          <p:nvPr>
            <p:ph sz="quarter" idx="13"/>
          </p:nvPr>
        </p:nvSpPr>
        <p:spPr>
          <a:xfrm>
            <a:off x="256478" y="1628078"/>
            <a:ext cx="10824030" cy="3746507"/>
          </a:xfrm>
        </p:spPr>
        <p:txBody>
          <a:bodyPr>
            <a:noAutofit/>
          </a:bodyPr>
          <a:lstStyle/>
          <a:p>
            <a:r>
              <a:rPr lang="en-US" sz="2400" dirty="0" smtClean="0"/>
              <a:t>If it is a true emergency, call 911.  then Make sure someone then let’s security know.  Otherwise, go to security for a security-related issue</a:t>
            </a:r>
          </a:p>
          <a:p>
            <a:r>
              <a:rPr lang="en-US" sz="2400" dirty="0" smtClean="0"/>
              <a:t>If it is an issue with about another student(S), see student services </a:t>
            </a:r>
          </a:p>
          <a:p>
            <a:r>
              <a:rPr lang="en-US" sz="2400" dirty="0" smtClean="0"/>
              <a:t>If it is a complaint about an instructor , see  academics</a:t>
            </a:r>
          </a:p>
          <a:p>
            <a:r>
              <a:rPr lang="en-US" sz="2400" dirty="0" smtClean="0"/>
              <a:t>If it is a harassment, bullying or a complaint about an employee, see human resources</a:t>
            </a:r>
          </a:p>
          <a:p>
            <a:r>
              <a:rPr lang="en-US" sz="2400" dirty="0" smtClean="0"/>
              <a:t>If it is a facilities issue, please go to campus operations</a:t>
            </a:r>
            <a:endParaRPr lang="en-US" sz="2400" dirty="0"/>
          </a:p>
        </p:txBody>
      </p:sp>
    </p:spTree>
    <p:extLst>
      <p:ext uri="{BB962C8B-B14F-4D97-AF65-F5344CB8AC3E}">
        <p14:creationId xmlns:p14="http://schemas.microsoft.com/office/powerpoint/2010/main" val="1375865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Wccc</a:t>
            </a:r>
            <a:r>
              <a:rPr lang="en-US" dirty="0" smtClean="0"/>
              <a:t> cares and can help</a:t>
            </a:r>
            <a:endParaRPr lang="en-US" dirty="0"/>
          </a:p>
        </p:txBody>
      </p:sp>
      <p:sp>
        <p:nvSpPr>
          <p:cNvPr id="3" name="Content Placeholder 2"/>
          <p:cNvSpPr>
            <a:spLocks noGrp="1"/>
          </p:cNvSpPr>
          <p:nvPr>
            <p:ph sz="quarter" idx="13"/>
          </p:nvPr>
        </p:nvSpPr>
        <p:spPr>
          <a:xfrm>
            <a:off x="685801" y="2040673"/>
            <a:ext cx="10394706" cy="3333912"/>
          </a:xfrm>
        </p:spPr>
        <p:txBody>
          <a:bodyPr>
            <a:normAutofit fontScale="85000" lnSpcReduction="10000"/>
          </a:bodyPr>
          <a:lstStyle/>
          <a:p>
            <a:r>
              <a:rPr lang="en-US" sz="2800" dirty="0" smtClean="0"/>
              <a:t>We are here to help you through your college career at </a:t>
            </a:r>
            <a:r>
              <a:rPr lang="en-US" sz="2800" dirty="0" err="1" smtClean="0"/>
              <a:t>wccc</a:t>
            </a:r>
            <a:r>
              <a:rPr lang="en-US" sz="2800" dirty="0" smtClean="0"/>
              <a:t>.  </a:t>
            </a:r>
          </a:p>
          <a:p>
            <a:r>
              <a:rPr lang="en-US" sz="2800" dirty="0" smtClean="0"/>
              <a:t>We are required to investigate certain issues.  The earlier we know about a problem, the sooner we can help you.  Please do not try to solve issues alone.  Let us know about it.  If you are having difficulties, come talk to us.  We can find solutions or make suggestions for you.</a:t>
            </a:r>
          </a:p>
          <a:p>
            <a:r>
              <a:rPr lang="en-US" sz="2800" dirty="0" smtClean="0"/>
              <a:t>Due to </a:t>
            </a:r>
            <a:r>
              <a:rPr lang="en-US" sz="2800" dirty="0" err="1" smtClean="0"/>
              <a:t>ferpa</a:t>
            </a:r>
            <a:r>
              <a:rPr lang="en-US" sz="2800" dirty="0" smtClean="0"/>
              <a:t> restrictions, unless you have signed a </a:t>
            </a:r>
            <a:r>
              <a:rPr lang="en-US" sz="2800" dirty="0" err="1" smtClean="0"/>
              <a:t>ferpa</a:t>
            </a:r>
            <a:r>
              <a:rPr lang="en-US" sz="2800" dirty="0" smtClean="0"/>
              <a:t> permission slip, we may not talk to your parents without your permission.</a:t>
            </a:r>
          </a:p>
          <a:p>
            <a:endParaRPr lang="en-US" sz="2800" dirty="0"/>
          </a:p>
        </p:txBody>
      </p:sp>
    </p:spTree>
    <p:extLst>
      <p:ext uri="{BB962C8B-B14F-4D97-AF65-F5344CB8AC3E}">
        <p14:creationId xmlns:p14="http://schemas.microsoft.com/office/powerpoint/2010/main" val="6308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staff on Washington </a:t>
            </a:r>
            <a:r>
              <a:rPr lang="en-US" dirty="0" err="1" smtClean="0"/>
              <a:t>camus</a:t>
            </a:r>
            <a:endParaRPr lang="en-US" dirty="0"/>
          </a:p>
        </p:txBody>
      </p:sp>
      <p:sp>
        <p:nvSpPr>
          <p:cNvPr id="3" name="Content Placeholder 2"/>
          <p:cNvSpPr>
            <a:spLocks noGrp="1"/>
          </p:cNvSpPr>
          <p:nvPr>
            <p:ph sz="quarter" idx="13"/>
          </p:nvPr>
        </p:nvSpPr>
        <p:spPr>
          <a:xfrm>
            <a:off x="490654" y="1837766"/>
            <a:ext cx="10589853" cy="3804752"/>
          </a:xfrm>
        </p:spPr>
        <p:txBody>
          <a:bodyPr>
            <a:normAutofit/>
          </a:bodyPr>
          <a:lstStyle/>
          <a:p>
            <a:r>
              <a:rPr lang="en-US" sz="2800" dirty="0" smtClean="0"/>
              <a:t>Melvin warren, coordinator of security</a:t>
            </a:r>
          </a:p>
          <a:p>
            <a:r>
              <a:rPr lang="en-US" sz="2800" dirty="0" smtClean="0"/>
              <a:t>Jeremy </a:t>
            </a:r>
            <a:r>
              <a:rPr lang="en-US" sz="2800" dirty="0" err="1" smtClean="0"/>
              <a:t>beeler</a:t>
            </a:r>
            <a:r>
              <a:rPr lang="en-US" sz="2800" dirty="0" smtClean="0"/>
              <a:t>, </a:t>
            </a:r>
            <a:r>
              <a:rPr lang="en-US" sz="2800" dirty="0" err="1" smtClean="0"/>
              <a:t>vp</a:t>
            </a:r>
            <a:r>
              <a:rPr lang="en-US" sz="2800" dirty="0" smtClean="0"/>
              <a:t> student services</a:t>
            </a:r>
          </a:p>
          <a:p>
            <a:r>
              <a:rPr lang="en-US" sz="2800" dirty="0" smtClean="0"/>
              <a:t>Marianne van Deursen, </a:t>
            </a:r>
            <a:r>
              <a:rPr lang="en-US" sz="2800" dirty="0" err="1" smtClean="0"/>
              <a:t>vp</a:t>
            </a:r>
            <a:r>
              <a:rPr lang="en-US" sz="2800" dirty="0" smtClean="0"/>
              <a:t> academics</a:t>
            </a:r>
          </a:p>
          <a:p>
            <a:r>
              <a:rPr lang="en-US" sz="2800" dirty="0" smtClean="0"/>
              <a:t>Barbara </a:t>
            </a:r>
            <a:r>
              <a:rPr lang="en-US" sz="2800" dirty="0" err="1" smtClean="0"/>
              <a:t>pratt</a:t>
            </a:r>
            <a:r>
              <a:rPr lang="en-US" sz="2800" dirty="0" smtClean="0"/>
              <a:t>, </a:t>
            </a:r>
            <a:r>
              <a:rPr lang="en-US" sz="2800" dirty="0" err="1" smtClean="0"/>
              <a:t>vp</a:t>
            </a:r>
            <a:r>
              <a:rPr lang="en-US" sz="2800" dirty="0" smtClean="0"/>
              <a:t> finance and campus operations</a:t>
            </a:r>
          </a:p>
          <a:p>
            <a:r>
              <a:rPr lang="en-US" sz="2800" dirty="0" smtClean="0"/>
              <a:t>Sharon </a:t>
            </a:r>
            <a:r>
              <a:rPr lang="en-US" sz="2800" dirty="0" err="1" smtClean="0"/>
              <a:t>hintz</a:t>
            </a:r>
            <a:r>
              <a:rPr lang="en-US" sz="2800" dirty="0" smtClean="0"/>
              <a:t>, HR director, Title IV and </a:t>
            </a:r>
            <a:r>
              <a:rPr lang="en-US" sz="2800" dirty="0" err="1" smtClean="0"/>
              <a:t>vawa</a:t>
            </a:r>
            <a:r>
              <a:rPr lang="en-US" sz="2800" dirty="0" smtClean="0"/>
              <a:t> coordinator</a:t>
            </a:r>
          </a:p>
          <a:p>
            <a:r>
              <a:rPr lang="en-US" sz="2800" dirty="0" smtClean="0"/>
              <a:t>Dennis Florentine, dean of campus operations</a:t>
            </a:r>
          </a:p>
          <a:p>
            <a:endParaRPr lang="en-US" dirty="0"/>
          </a:p>
        </p:txBody>
      </p:sp>
    </p:spTree>
    <p:extLst>
      <p:ext uri="{BB962C8B-B14F-4D97-AF65-F5344CB8AC3E}">
        <p14:creationId xmlns:p14="http://schemas.microsoft.com/office/powerpoint/2010/main" val="2573596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Violence against women act (</a:t>
            </a:r>
            <a:r>
              <a:rPr lang="en-US" dirty="0" err="1" smtClean="0"/>
              <a:t>VaWA</a:t>
            </a:r>
            <a:r>
              <a:rPr lang="en-US" dirty="0" smtClean="0"/>
              <a:t>)</a:t>
            </a:r>
            <a:endParaRPr lang="en-US" dirty="0"/>
          </a:p>
        </p:txBody>
      </p:sp>
      <p:sp>
        <p:nvSpPr>
          <p:cNvPr id="3" name="Content Placeholder 2"/>
          <p:cNvSpPr>
            <a:spLocks noGrp="1"/>
          </p:cNvSpPr>
          <p:nvPr>
            <p:ph sz="quarter" idx="13"/>
          </p:nvPr>
        </p:nvSpPr>
        <p:spPr>
          <a:xfrm>
            <a:off x="223025" y="1605775"/>
            <a:ext cx="10857484" cy="3925229"/>
          </a:xfrm>
        </p:spPr>
        <p:txBody>
          <a:bodyPr/>
          <a:lstStyle/>
          <a:p>
            <a:r>
              <a:rPr lang="en-US" dirty="0" smtClean="0"/>
              <a:t>A big area of concern at some residential college campuses is sexual assault and sexual assault prevention.  This is not normally as prevalent on community college campuses.  However, If an issue emerges related to the WCCC community, please report it to either </a:t>
            </a:r>
          </a:p>
          <a:p>
            <a:r>
              <a:rPr lang="en-US" dirty="0" smtClean="0"/>
              <a:t>There are certain concerns (especially in the area of sexual assault] that we must get local authorities involved.   However, we can help protect anonymity. </a:t>
            </a:r>
          </a:p>
          <a:p>
            <a:r>
              <a:rPr lang="en-US" dirty="0" smtClean="0"/>
              <a:t>Please read your student handbook for further information.  Melvin warren or Sharon </a:t>
            </a:r>
            <a:r>
              <a:rPr lang="en-US" dirty="0" err="1" smtClean="0"/>
              <a:t>hintz</a:t>
            </a:r>
            <a:r>
              <a:rPr lang="en-US" dirty="0" smtClean="0"/>
              <a:t> are the best persons to contact.  If neither are available, ask security for the Officer in Charge.</a:t>
            </a:r>
            <a:endParaRPr lang="en-US" dirty="0"/>
          </a:p>
        </p:txBody>
      </p:sp>
    </p:spTree>
    <p:extLst>
      <p:ext uri="{BB962C8B-B14F-4D97-AF65-F5344CB8AC3E}">
        <p14:creationId xmlns:p14="http://schemas.microsoft.com/office/powerpoint/2010/main" val="2883458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Welcome.  We are happy you are here</a:t>
            </a:r>
            <a:endParaRPr lang="en-US" dirty="0">
              <a:solidFill>
                <a:srgbClr val="FFC000"/>
              </a:solidFill>
            </a:endParaRPr>
          </a:p>
        </p:txBody>
      </p:sp>
      <p:sp>
        <p:nvSpPr>
          <p:cNvPr id="3" name="Content Placeholder 2"/>
          <p:cNvSpPr>
            <a:spLocks noGrp="1"/>
          </p:cNvSpPr>
          <p:nvPr>
            <p:ph sz="quarter" idx="13"/>
          </p:nvPr>
        </p:nvSpPr>
        <p:spPr/>
        <p:txBody>
          <a:bodyPr>
            <a:normAutofit/>
          </a:bodyPr>
          <a:lstStyle/>
          <a:p>
            <a:pPr marL="0" indent="0">
              <a:buNone/>
            </a:pPr>
            <a:r>
              <a:rPr lang="en-US" sz="3200" dirty="0" smtClean="0"/>
              <a:t>I’ll be quickly reviewing some things we have to help secure you while you’re here.  </a:t>
            </a:r>
          </a:p>
          <a:p>
            <a:pPr marL="0" indent="0">
              <a:buNone/>
            </a:pPr>
            <a:endParaRPr lang="en-US" sz="3200" dirty="0"/>
          </a:p>
          <a:p>
            <a:pPr marL="0" indent="0">
              <a:buNone/>
            </a:pPr>
            <a:r>
              <a:rPr lang="en-US" sz="3200" dirty="0" smtClean="0"/>
              <a:t>First, Let me give you three quick tasks you can do  to start your safety and security program at WCCC</a:t>
            </a:r>
            <a:endParaRPr lang="en-US" sz="3200" dirty="0"/>
          </a:p>
        </p:txBody>
      </p:sp>
    </p:spTree>
    <p:extLst>
      <p:ext uri="{BB962C8B-B14F-4D97-AF65-F5344CB8AC3E}">
        <p14:creationId xmlns:p14="http://schemas.microsoft.com/office/powerpoint/2010/main" val="3387084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Questions???</a:t>
            </a:r>
            <a:endParaRPr lang="en-US"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4119044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C000"/>
                </a:solidFill>
              </a:rPr>
              <a:t>1. Get an id (see the library)</a:t>
            </a:r>
            <a:endParaRPr lang="en-US" dirty="0">
              <a:solidFill>
                <a:srgbClr val="FFC000"/>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54533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FFC000"/>
                </a:solidFill>
              </a:rPr>
              <a:t>2. If you drive, also pick up a parking pass</a:t>
            </a:r>
            <a:endParaRPr lang="en-US" dirty="0">
              <a:solidFill>
                <a:srgbClr val="FFC000"/>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86653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400357" y="675509"/>
            <a:ext cx="10268402" cy="3607958"/>
          </a:xfrm>
        </p:spPr>
        <p:txBody>
          <a:bodyPr>
            <a:normAutofit/>
          </a:bodyPr>
          <a:lstStyle/>
          <a:p>
            <a:r>
              <a:rPr lang="en-US" dirty="0" smtClean="0">
                <a:solidFill>
                  <a:srgbClr val="FFC000"/>
                </a:solidFill>
              </a:rPr>
              <a:t>2. Sign up for </a:t>
            </a:r>
            <a:r>
              <a:rPr lang="en-US" dirty="0" smtClean="0">
                <a:solidFill>
                  <a:srgbClr val="7030A0"/>
                </a:solidFill>
              </a:rPr>
              <a:t>rave </a:t>
            </a:r>
            <a:r>
              <a:rPr lang="en-US" dirty="0" smtClean="0">
                <a:solidFill>
                  <a:srgbClr val="FFC000"/>
                </a:solidFill>
              </a:rPr>
              <a:t>(emergency alert system]</a:t>
            </a:r>
            <a:endParaRPr lang="en-US" dirty="0">
              <a:solidFill>
                <a:srgbClr val="FFC000"/>
              </a:solidFill>
            </a:endParaRPr>
          </a:p>
        </p:txBody>
      </p:sp>
    </p:spTree>
    <p:extLst>
      <p:ext uri="{BB962C8B-B14F-4D97-AF65-F5344CB8AC3E}">
        <p14:creationId xmlns:p14="http://schemas.microsoft.com/office/powerpoint/2010/main" val="2669920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7030A0"/>
                </a:solidFill>
              </a:rPr>
              <a:t>Rave System</a:t>
            </a:r>
            <a:endParaRPr lang="en-US" dirty="0">
              <a:solidFill>
                <a:srgbClr val="7030A0"/>
              </a:solidFill>
            </a:endParaRPr>
          </a:p>
        </p:txBody>
      </p:sp>
      <p:pic>
        <p:nvPicPr>
          <p:cNvPr id="4" name="Content Placeholder 3"/>
          <p:cNvPicPr>
            <a:picLocks noGrp="1" noChangeAspect="1"/>
          </p:cNvPicPr>
          <p:nvPr>
            <p:ph sz="quarter" idx="13"/>
          </p:nvPr>
        </p:nvPicPr>
        <p:blipFill>
          <a:blip r:embed="rId2"/>
          <a:stretch>
            <a:fillRect/>
          </a:stretch>
        </p:blipFill>
        <p:spPr>
          <a:xfrm>
            <a:off x="1531915" y="1837765"/>
            <a:ext cx="9035112" cy="4192084"/>
          </a:xfrm>
          <a:prstGeom prst="rect">
            <a:avLst/>
          </a:prstGeom>
        </p:spPr>
      </p:pic>
    </p:spTree>
    <p:extLst>
      <p:ext uri="{BB962C8B-B14F-4D97-AF65-F5344CB8AC3E}">
        <p14:creationId xmlns:p14="http://schemas.microsoft.com/office/powerpoint/2010/main" val="4097270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up to receive texts or e-mails</a:t>
            </a:r>
            <a:endParaRPr lang="en-US" dirty="0"/>
          </a:p>
        </p:txBody>
      </p:sp>
      <p:pic>
        <p:nvPicPr>
          <p:cNvPr id="4" name="Content Placeholder 3"/>
          <p:cNvPicPr>
            <a:picLocks noGrp="1" noChangeAspect="1"/>
          </p:cNvPicPr>
          <p:nvPr>
            <p:ph sz="quarter" idx="13"/>
          </p:nvPr>
        </p:nvPicPr>
        <p:blipFill>
          <a:blip r:embed="rId2"/>
          <a:stretch>
            <a:fillRect/>
          </a:stretch>
        </p:blipFill>
        <p:spPr>
          <a:xfrm>
            <a:off x="1103972" y="2057983"/>
            <a:ext cx="9445082" cy="3283592"/>
          </a:xfrm>
          <a:prstGeom prst="rect">
            <a:avLst/>
          </a:prstGeom>
        </p:spPr>
      </p:pic>
    </p:spTree>
    <p:extLst>
      <p:ext uri="{BB962C8B-B14F-4D97-AF65-F5344CB8AC3E}">
        <p14:creationId xmlns:p14="http://schemas.microsoft.com/office/powerpoint/2010/main" val="3410906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rave is important</a:t>
            </a:r>
            <a:endParaRPr lang="en-US" dirty="0"/>
          </a:p>
        </p:txBody>
      </p:sp>
      <p:sp>
        <p:nvSpPr>
          <p:cNvPr id="3" name="Content Placeholder 2"/>
          <p:cNvSpPr>
            <a:spLocks noGrp="1"/>
          </p:cNvSpPr>
          <p:nvPr>
            <p:ph sz="quarter" idx="13"/>
          </p:nvPr>
        </p:nvSpPr>
        <p:spPr/>
        <p:txBody>
          <a:bodyPr>
            <a:normAutofit/>
          </a:bodyPr>
          <a:lstStyle/>
          <a:p>
            <a:r>
              <a:rPr lang="en-US" sz="3200" dirty="0" smtClean="0"/>
              <a:t>If there is an issue at the college, we will activate rave</a:t>
            </a:r>
          </a:p>
          <a:p>
            <a:pPr marL="0" indent="0">
              <a:buNone/>
            </a:pPr>
            <a:endParaRPr lang="en-US" sz="2800" dirty="0" smtClean="0"/>
          </a:p>
          <a:p>
            <a:r>
              <a:rPr lang="en-US" sz="2800" dirty="0" smtClean="0"/>
              <a:t>Most common use has been for snow closing/delayed opening but we’ve also notified students in cases of power failures, any regional car accidents, security drills, etc.</a:t>
            </a:r>
            <a:endParaRPr lang="en-US" sz="2800" dirty="0"/>
          </a:p>
        </p:txBody>
      </p:sp>
    </p:spTree>
    <p:extLst>
      <p:ext uri="{BB962C8B-B14F-4D97-AF65-F5344CB8AC3E}">
        <p14:creationId xmlns:p14="http://schemas.microsoft.com/office/powerpoint/2010/main" val="1672584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the security information</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sz="3600" dirty="0" smtClean="0"/>
              <a:t>In your handbook</a:t>
            </a:r>
          </a:p>
          <a:p>
            <a:r>
              <a:rPr lang="en-US" sz="3600" dirty="0" smtClean="0"/>
              <a:t>On our website homepage (first item in </a:t>
            </a:r>
            <a:r>
              <a:rPr lang="en-US" sz="3600" dirty="0" err="1" smtClean="0">
                <a:solidFill>
                  <a:srgbClr val="FF0000"/>
                </a:solidFill>
              </a:rPr>
              <a:t>Quicklinks</a:t>
            </a:r>
            <a:r>
              <a:rPr lang="en-US" sz="3600" dirty="0" smtClean="0">
                <a:solidFill>
                  <a:srgbClr val="FF0000"/>
                </a:solidFill>
              </a:rPr>
              <a:t> </a:t>
            </a:r>
            <a:r>
              <a:rPr lang="en-US" sz="3600" dirty="0" smtClean="0"/>
              <a:t>dropdown)</a:t>
            </a:r>
          </a:p>
          <a:p>
            <a:r>
              <a:rPr lang="en-US" sz="3600" dirty="0" smtClean="0"/>
              <a:t>Also information is under </a:t>
            </a:r>
            <a:r>
              <a:rPr lang="en-US" sz="3600" dirty="0" smtClean="0">
                <a:solidFill>
                  <a:srgbClr val="FF0000"/>
                </a:solidFill>
              </a:rPr>
              <a:t>student right to know </a:t>
            </a:r>
            <a:r>
              <a:rPr lang="en-US" sz="3600" dirty="0" smtClean="0"/>
              <a:t>on the home page</a:t>
            </a:r>
          </a:p>
          <a:p>
            <a:endParaRPr lang="en-US" dirty="0"/>
          </a:p>
        </p:txBody>
      </p:sp>
    </p:spTree>
    <p:extLst>
      <p:ext uri="{BB962C8B-B14F-4D97-AF65-F5344CB8AC3E}">
        <p14:creationId xmlns:p14="http://schemas.microsoft.com/office/powerpoint/2010/main" val="18059118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133</TotalTime>
  <Words>757</Words>
  <Application>Microsoft Office PowerPoint</Application>
  <PresentationFormat>Widescreen</PresentationFormat>
  <Paragraphs>59</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Impact</vt:lpstr>
      <vt:lpstr>Main Event</vt:lpstr>
      <vt:lpstr>Safety and Security at WCCC</vt:lpstr>
      <vt:lpstr>Welcome.  We are happy you are here</vt:lpstr>
      <vt:lpstr>1. Get an id (see the library)</vt:lpstr>
      <vt:lpstr>2. If you drive, also pick up a parking pass</vt:lpstr>
      <vt:lpstr>2. Sign up for rave (emergency alert system]</vt:lpstr>
      <vt:lpstr>Rave System</vt:lpstr>
      <vt:lpstr>Sign up to receive texts or e-mails</vt:lpstr>
      <vt:lpstr>Why rave is important</vt:lpstr>
      <vt:lpstr>View the security information</vt:lpstr>
      <vt:lpstr>PowerPoint Presentation</vt:lpstr>
      <vt:lpstr>Common sense parking</vt:lpstr>
      <vt:lpstr>Safety inside the building</vt:lpstr>
      <vt:lpstr>Security info</vt:lpstr>
      <vt:lpstr>Some safety tip</vt:lpstr>
      <vt:lpstr>PowerPoint Presentation</vt:lpstr>
      <vt:lpstr>Where to go:</vt:lpstr>
      <vt:lpstr>Wccc cares and can help</vt:lpstr>
      <vt:lpstr>Key staff on Washington camus</vt:lpstr>
      <vt:lpstr>Violence against women act (VaWA)</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and Security at WCCC</dc:title>
  <dc:creator>Barbara A. Pratt</dc:creator>
  <cp:lastModifiedBy>Barbara A. Pratt</cp:lastModifiedBy>
  <cp:revision>10</cp:revision>
  <dcterms:created xsi:type="dcterms:W3CDTF">2018-08-14T02:20:22Z</dcterms:created>
  <dcterms:modified xsi:type="dcterms:W3CDTF">2018-08-14T04:34:13Z</dcterms:modified>
</cp:coreProperties>
</file>